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1"/>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219" d="100"/>
          <a:sy n="219" d="100"/>
        </p:scale>
        <p:origin x="-96" y="-32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50" Type="http://schemas.openxmlformats.org/officeDocument/2006/relationships/slide" Target="slides/slide349.xml"/><Relationship Id="rId351" Type="http://schemas.openxmlformats.org/officeDocument/2006/relationships/notesMaster" Target="notesMasters/notesMaster1.xml"/><Relationship Id="rId352" Type="http://schemas.openxmlformats.org/officeDocument/2006/relationships/printerSettings" Target="printerSettings/printerSettings1.bin"/><Relationship Id="rId353" Type="http://schemas.openxmlformats.org/officeDocument/2006/relationships/presProps" Target="presProps.xml"/><Relationship Id="rId354" Type="http://schemas.openxmlformats.org/officeDocument/2006/relationships/viewProps" Target="viewProps.xml"/><Relationship Id="rId355" Type="http://schemas.openxmlformats.org/officeDocument/2006/relationships/theme" Target="theme/theme1.xml"/><Relationship Id="rId35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1148991"/>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endParaRPr lang="en-US" sz="2400" kern="1200" dirty="0"/>
        </a:p>
      </dsp:txBody>
      <dsp:txXfrm>
        <a:off x="0" y="1148991"/>
        <a:ext cx="2468880" cy="685532"/>
      </dsp:txXfrm>
    </dsp:sp>
    <dsp:sp modelId="{44846745-2ECE-2F43-9165-960C73D62215}">
      <dsp:nvSpPr>
        <dsp:cNvPr id="0" name=""/>
        <dsp:cNvSpPr/>
      </dsp:nvSpPr>
      <dsp:spPr>
        <a:xfrm>
          <a:off x="0" y="349204"/>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GOPATH </a:t>
          </a:r>
          <a:r>
            <a:rPr lang="en-US" sz="2400" kern="1200" dirty="0" smtClean="0">
              <a:sym typeface="Wingdings"/>
            </a:rPr>
            <a:t></a:t>
          </a:r>
          <a:endParaRPr lang="en-US" sz="2400" kern="1200" dirty="0"/>
        </a:p>
      </dsp:txBody>
      <dsp:txXfrm>
        <a:off x="0" y="349204"/>
        <a:ext cx="2468880" cy="685532"/>
      </dsp:txXfrm>
    </dsp:sp>
    <dsp:sp modelId="{15AAE996-BA35-9A4C-9D56-942BDC8325C5}">
      <dsp:nvSpPr>
        <dsp:cNvPr id="0" name=""/>
        <dsp:cNvSpPr/>
      </dsp:nvSpPr>
      <dsp:spPr>
        <a:xfrm>
          <a:off x="6091724" y="406332"/>
          <a:ext cx="856915" cy="57127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go-</a:t>
          </a:r>
          <a:r>
            <a:rPr lang="en-US" sz="1000" kern="1200" dirty="0" err="1" smtClean="0"/>
            <a:t>lang</a:t>
          </a:r>
          <a:r>
            <a:rPr lang="en-US" sz="1000" kern="1200" dirty="0" smtClean="0"/>
            <a:t>-programming</a:t>
          </a:r>
          <a:endParaRPr lang="en-US" sz="1000" kern="1200" dirty="0"/>
        </a:p>
      </dsp:txBody>
      <dsp:txXfrm>
        <a:off x="6108456" y="423064"/>
        <a:ext cx="823451" cy="537812"/>
      </dsp:txXfrm>
    </dsp:sp>
    <dsp:sp modelId="{B0C68508-B541-974F-A809-2BAE5EB45307}">
      <dsp:nvSpPr>
        <dsp:cNvPr id="0" name=""/>
        <dsp:cNvSpPr/>
      </dsp:nvSpPr>
      <dsp:spPr>
        <a:xfrm>
          <a:off x="5406192" y="977608"/>
          <a:ext cx="1113989" cy="228510"/>
        </a:xfrm>
        <a:custGeom>
          <a:avLst/>
          <a:gdLst/>
          <a:ahLst/>
          <a:cxnLst/>
          <a:rect l="0" t="0" r="0" b="0"/>
          <a:pathLst>
            <a:path>
              <a:moveTo>
                <a:pt x="1113989" y="0"/>
              </a:moveTo>
              <a:lnTo>
                <a:pt x="1113989" y="114255"/>
              </a:lnTo>
              <a:lnTo>
                <a:pt x="0" y="114255"/>
              </a:lnTo>
              <a:lnTo>
                <a:pt x="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4977735" y="1206119"/>
          <a:ext cx="856915" cy="571276"/>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src</a:t>
          </a:r>
          <a:endParaRPr lang="en-US" sz="1000" kern="1200" dirty="0"/>
        </a:p>
      </dsp:txBody>
      <dsp:txXfrm>
        <a:off x="4994467" y="1222851"/>
        <a:ext cx="823451" cy="537812"/>
      </dsp:txXfrm>
    </dsp:sp>
    <dsp:sp modelId="{166884DE-BE24-4743-9A1F-F0EAF6E40032}">
      <dsp:nvSpPr>
        <dsp:cNvPr id="0" name=""/>
        <dsp:cNvSpPr/>
      </dsp:nvSpPr>
      <dsp:spPr>
        <a:xfrm>
          <a:off x="4013705" y="1777396"/>
          <a:ext cx="1392487" cy="228510"/>
        </a:xfrm>
        <a:custGeom>
          <a:avLst/>
          <a:gdLst/>
          <a:ahLst/>
          <a:cxnLst/>
          <a:rect l="0" t="0" r="0" b="0"/>
          <a:pathLst>
            <a:path>
              <a:moveTo>
                <a:pt x="1392487" y="0"/>
              </a:moveTo>
              <a:lnTo>
                <a:pt x="1392487"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585248" y="2005906"/>
          <a:ext cx="856915" cy="571276"/>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github.com</a:t>
          </a:r>
          <a:endParaRPr lang="en-US" sz="1000" kern="1200" dirty="0"/>
        </a:p>
      </dsp:txBody>
      <dsp:txXfrm>
        <a:off x="3601980" y="2022638"/>
        <a:ext cx="823451" cy="537812"/>
      </dsp:txXfrm>
    </dsp:sp>
    <dsp:sp modelId="{50C4A1F8-96EC-1F43-BA6F-F2259104C41F}">
      <dsp:nvSpPr>
        <dsp:cNvPr id="0" name=""/>
        <dsp:cNvSpPr/>
      </dsp:nvSpPr>
      <dsp:spPr>
        <a:xfrm>
          <a:off x="3456710"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028253"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3044985" y="2822426"/>
        <a:ext cx="823451" cy="537812"/>
      </dsp:txXfrm>
    </dsp:sp>
    <dsp:sp modelId="{19487793-57C2-374A-879F-E696F530DB02}">
      <dsp:nvSpPr>
        <dsp:cNvPr id="0" name=""/>
        <dsp:cNvSpPr/>
      </dsp:nvSpPr>
      <dsp:spPr>
        <a:xfrm>
          <a:off x="2899715"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47125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a:t>
          </a:r>
          <a:endParaRPr lang="en-US" sz="1000" kern="1200" dirty="0"/>
        </a:p>
      </dsp:txBody>
      <dsp:txXfrm>
        <a:off x="2487990" y="3622213"/>
        <a:ext cx="823451" cy="537812"/>
      </dsp:txXfrm>
    </dsp:sp>
    <dsp:sp modelId="{0749EE12-1614-D34F-95BC-9FD994DB0A6B}">
      <dsp:nvSpPr>
        <dsp:cNvPr id="0" name=""/>
        <dsp:cNvSpPr/>
      </dsp:nvSpPr>
      <dsp:spPr>
        <a:xfrm>
          <a:off x="3456710"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58524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awesome</a:t>
          </a:r>
          <a:endParaRPr lang="en-US" sz="1000" kern="1200" dirty="0"/>
        </a:p>
      </dsp:txBody>
      <dsp:txXfrm>
        <a:off x="3601980" y="3622213"/>
        <a:ext cx="823451" cy="537812"/>
      </dsp:txXfrm>
    </dsp:sp>
    <dsp:sp modelId="{B51CD7DC-1830-E34E-BABF-5600D92A8EC9}">
      <dsp:nvSpPr>
        <dsp:cNvPr id="0" name=""/>
        <dsp:cNvSpPr/>
      </dsp:nvSpPr>
      <dsp:spPr>
        <a:xfrm>
          <a:off x="4013705"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142242" y="2805694"/>
          <a:ext cx="856915" cy="571276"/>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bob</a:t>
          </a:r>
          <a:endParaRPr lang="en-US" sz="1000" kern="1200" dirty="0"/>
        </a:p>
      </dsp:txBody>
      <dsp:txXfrm>
        <a:off x="4158974" y="2822426"/>
        <a:ext cx="823451" cy="537812"/>
      </dsp:txXfrm>
    </dsp:sp>
    <dsp:sp modelId="{D3F96F7F-FB1D-0946-8900-D7DA7DA026C7}">
      <dsp:nvSpPr>
        <dsp:cNvPr id="0" name=""/>
        <dsp:cNvSpPr/>
      </dsp:nvSpPr>
      <dsp:spPr>
        <a:xfrm>
          <a:off x="5406192" y="1777396"/>
          <a:ext cx="1392487" cy="228510"/>
        </a:xfrm>
        <a:custGeom>
          <a:avLst/>
          <a:gdLst/>
          <a:ahLst/>
          <a:cxnLst/>
          <a:rect l="0" t="0" r="0" b="0"/>
          <a:pathLst>
            <a:path>
              <a:moveTo>
                <a:pt x="0" y="0"/>
              </a:moveTo>
              <a:lnTo>
                <a:pt x="0" y="114255"/>
              </a:lnTo>
              <a:lnTo>
                <a:pt x="1392487" y="114255"/>
              </a:lnTo>
              <a:lnTo>
                <a:pt x="1392487"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370222" y="2005906"/>
          <a:ext cx="856915" cy="571276"/>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work-repo</a:t>
          </a:r>
          <a:endParaRPr lang="en-US" sz="1000" kern="1200" dirty="0"/>
        </a:p>
      </dsp:txBody>
      <dsp:txXfrm>
        <a:off x="6386954" y="2022638"/>
        <a:ext cx="823451" cy="537812"/>
      </dsp:txXfrm>
    </dsp:sp>
    <dsp:sp modelId="{7E354305-1666-DE40-85C2-BA948E95C27F}">
      <dsp:nvSpPr>
        <dsp:cNvPr id="0" name=""/>
        <dsp:cNvSpPr/>
      </dsp:nvSpPr>
      <dsp:spPr>
        <a:xfrm>
          <a:off x="6241684"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813227" y="2805694"/>
          <a:ext cx="856915" cy="571276"/>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susan</a:t>
          </a:r>
          <a:endParaRPr lang="en-US" sz="1000" kern="1200" dirty="0"/>
        </a:p>
      </dsp:txBody>
      <dsp:txXfrm>
        <a:off x="5829959" y="2822426"/>
        <a:ext cx="823451" cy="537812"/>
      </dsp:txXfrm>
    </dsp:sp>
    <dsp:sp modelId="{24785C53-E048-2F49-95E5-50BA01B35473}">
      <dsp:nvSpPr>
        <dsp:cNvPr id="0" name=""/>
        <dsp:cNvSpPr/>
      </dsp:nvSpPr>
      <dsp:spPr>
        <a:xfrm>
          <a:off x="5684690"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623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hello2</a:t>
          </a:r>
          <a:endParaRPr lang="en-US" sz="1000" kern="1200" dirty="0"/>
        </a:p>
      </dsp:txBody>
      <dsp:txXfrm>
        <a:off x="5272964" y="3622213"/>
        <a:ext cx="823451" cy="537812"/>
      </dsp:txXfrm>
    </dsp:sp>
    <dsp:sp modelId="{521E9FC3-0242-3B42-9B09-24880D5F4B25}">
      <dsp:nvSpPr>
        <dsp:cNvPr id="0" name=""/>
        <dsp:cNvSpPr/>
      </dsp:nvSpPr>
      <dsp:spPr>
        <a:xfrm>
          <a:off x="6241684"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37022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fearless</a:t>
          </a:r>
          <a:endParaRPr lang="en-US" sz="1000" kern="1200" dirty="0"/>
        </a:p>
      </dsp:txBody>
      <dsp:txXfrm>
        <a:off x="6386954" y="3622213"/>
        <a:ext cx="823451" cy="537812"/>
      </dsp:txXfrm>
    </dsp:sp>
    <dsp:sp modelId="{F2AC8BF6-11F8-C04E-BAE1-EB5935D23DFA}">
      <dsp:nvSpPr>
        <dsp:cNvPr id="0" name=""/>
        <dsp:cNvSpPr/>
      </dsp:nvSpPr>
      <dsp:spPr>
        <a:xfrm>
          <a:off x="6798679"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927217"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6943949" y="2822426"/>
        <a:ext cx="823451" cy="537812"/>
      </dsp:txXfrm>
    </dsp:sp>
    <dsp:sp modelId="{B62AA9A1-5F54-6045-8971-275A9DD1F0C1}">
      <dsp:nvSpPr>
        <dsp:cNvPr id="0" name=""/>
        <dsp:cNvSpPr/>
      </dsp:nvSpPr>
      <dsp:spPr>
        <a:xfrm>
          <a:off x="6474462" y="977608"/>
          <a:ext cx="91440" cy="228510"/>
        </a:xfrm>
        <a:custGeom>
          <a:avLst/>
          <a:gdLst/>
          <a:ahLst/>
          <a:cxnLst/>
          <a:rect l="0" t="0" r="0" b="0"/>
          <a:pathLst>
            <a:path>
              <a:moveTo>
                <a:pt x="45720" y="0"/>
              </a:moveTo>
              <a:lnTo>
                <a:pt x="4572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609172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bin</a:t>
          </a:r>
          <a:endParaRPr lang="en-US" sz="1000" kern="1200" dirty="0"/>
        </a:p>
      </dsp:txBody>
      <dsp:txXfrm>
        <a:off x="6108456" y="1222851"/>
        <a:ext cx="823451" cy="537812"/>
      </dsp:txXfrm>
    </dsp:sp>
    <dsp:sp modelId="{F14A70CF-49E7-814A-8E8C-5DD5E1313154}">
      <dsp:nvSpPr>
        <dsp:cNvPr id="0" name=""/>
        <dsp:cNvSpPr/>
      </dsp:nvSpPr>
      <dsp:spPr>
        <a:xfrm>
          <a:off x="6520182" y="977608"/>
          <a:ext cx="1113989" cy="228510"/>
        </a:xfrm>
        <a:custGeom>
          <a:avLst/>
          <a:gdLst/>
          <a:ahLst/>
          <a:cxnLst/>
          <a:rect l="0" t="0" r="0" b="0"/>
          <a:pathLst>
            <a:path>
              <a:moveTo>
                <a:pt x="0" y="0"/>
              </a:moveTo>
              <a:lnTo>
                <a:pt x="0" y="114255"/>
              </a:lnTo>
              <a:lnTo>
                <a:pt x="1113989" y="114255"/>
              </a:lnTo>
              <a:lnTo>
                <a:pt x="1113989"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720571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pkg</a:t>
          </a:r>
          <a:endParaRPr lang="en-US" sz="1000" kern="1200" dirty="0"/>
        </a:p>
      </dsp:txBody>
      <dsp:txXfrm>
        <a:off x="7222446" y="1222851"/>
        <a:ext cx="823451" cy="537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4/12/17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4/12/17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4/12/17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4/12/17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4/12/17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4/12/17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4/12/17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3" y="6343828"/>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6348718"/>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600200"/>
            <a:ext cx="8229600" cy="2105665"/>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600200"/>
          <a:ext cx="6067878" cy="2705778"/>
        </p:xfrm>
        <a:graphic>
          <a:graphicData uri="http://schemas.openxmlformats.org/drawingml/2006/table">
            <a:tbl>
              <a:tblPr firstRow="1" bandRow="1">
                <a:tableStyleId>{5C22544A-7EE6-4342-B048-85BDC9FD1C3A}</a:tableStyleId>
              </a:tblPr>
              <a:tblGrid>
                <a:gridCol w="3045059"/>
                <a:gridCol w="3022819"/>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600200"/>
          <a:ext cx="8229600" cy="1656079"/>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Struct</a:t>
                      </a:r>
                      <a:endParaRPr lang="en-US" dirty="0"/>
                    </a:p>
                  </a:txBody>
                  <a:tcPr/>
                </a:tc>
                <a:tc>
                  <a:txBody>
                    <a:bodyPr/>
                    <a:lstStyle/>
                    <a:p>
                      <a:r>
                        <a:rPr lang="en-US" dirty="0" smtClean="0"/>
                        <a:t>Interface</a:t>
                      </a:r>
                      <a:endParaRPr lang="en-US" dirty="0"/>
                    </a:p>
                  </a:txBody>
                  <a:tcPr/>
                </a:tc>
              </a:tr>
              <a:tr h="370840">
                <a:tc>
                  <a:txBody>
                    <a:bodyPr/>
                    <a:lstStyle/>
                    <a:p>
                      <a:r>
                        <a:rPr lang="en-US" dirty="0" smtClean="0"/>
                        <a:t>Defines the memory</a:t>
                      </a:r>
                      <a:r>
                        <a:rPr lang="en-US" baseline="0" dirty="0" smtClean="0"/>
                        <a:t> layout of a type</a:t>
                      </a:r>
                      <a:endParaRPr lang="en-US" dirty="0"/>
                    </a:p>
                  </a:txBody>
                  <a:tcPr/>
                </a:tc>
                <a:tc>
                  <a:txBody>
                    <a:bodyPr/>
                    <a:lstStyle/>
                    <a:p>
                      <a:r>
                        <a:rPr lang="en-US" dirty="0" smtClean="0"/>
                        <a:t>Defines which operations are available</a:t>
                      </a:r>
                      <a:endParaRPr lang="en-US" dirty="0"/>
                    </a:p>
                  </a:txBody>
                  <a:tcPr/>
                </a:tc>
              </a:tr>
              <a:tr h="370840">
                <a:tc>
                  <a:txBody>
                    <a:bodyPr/>
                    <a:lstStyle/>
                    <a:p>
                      <a:r>
                        <a:rPr lang="en-US" dirty="0" smtClean="0"/>
                        <a:t>How should a</a:t>
                      </a:r>
                      <a:r>
                        <a:rPr lang="en-US" baseline="0" dirty="0" smtClean="0"/>
                        <a:t> value of this type be stored in memory, the memory footprint so to speak.</a:t>
                      </a:r>
                      <a:endParaRPr lang="en-US" dirty="0"/>
                    </a:p>
                  </a:txBody>
                  <a:tcPr/>
                </a:tc>
                <a:tc>
                  <a:txBody>
                    <a:bodyPr/>
                    <a:lstStyle/>
                    <a:p>
                      <a:r>
                        <a:rPr lang="en-US" dirty="0" smtClean="0"/>
                        <a:t>What</a:t>
                      </a:r>
                      <a:r>
                        <a:rPr lang="en-US" baseline="0" dirty="0" smtClean="0"/>
                        <a:t> actions can be taken in manipulating a value which implements this interface.</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3840671"/>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0" y="1600200"/>
          <a:ext cx="3383541" cy="2705778"/>
        </p:xfrm>
        <a:graphic>
          <a:graphicData uri="http://schemas.openxmlformats.org/drawingml/2006/table">
            <a:tbl>
              <a:tblPr firstRow="1" bandRow="1">
                <a:tableStyleId>{5C22544A-7EE6-4342-B048-85BDC9FD1C3A}</a:tableStyleId>
              </a:tblPr>
              <a:tblGrid>
                <a:gridCol w="1287856"/>
                <a:gridCol w="2095685"/>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59" y="1600200"/>
          <a:ext cx="3383541" cy="2705778"/>
        </p:xfrm>
        <a:graphic>
          <a:graphicData uri="http://schemas.openxmlformats.org/drawingml/2006/table">
            <a:tbl>
              <a:tblPr firstRow="1" bandRow="1">
                <a:tableStyleId>{5C22544A-7EE6-4342-B048-85BDC9FD1C3A}</a:tableStyleId>
              </a:tblPr>
              <a:tblGrid>
                <a:gridCol w="1464053"/>
                <a:gridCol w="1919488"/>
              </a:tblGrid>
              <a:tr h="450963">
                <a:tc>
                  <a:txBody>
                    <a:bodyPr/>
                    <a:lstStyle/>
                    <a:p>
                      <a:r>
                        <a:rPr lang="en-US" dirty="0" err="1" smtClean="0"/>
                        <a:t>Struct</a:t>
                      </a:r>
                      <a:endParaRPr lang="en-US" dirty="0"/>
                    </a:p>
                  </a:txBody>
                  <a:tcPr/>
                </a:tc>
                <a:tc>
                  <a:txBody>
                    <a:bodyPr/>
                    <a:lstStyle/>
                    <a:p>
                      <a:r>
                        <a:rPr lang="en-US" dirty="0" smtClean="0"/>
                        <a:t>Fields</a:t>
                      </a:r>
                      <a:endParaRPr lang="en-US" dirty="0"/>
                    </a:p>
                  </a:txBody>
                  <a:tcPr/>
                </a:tc>
              </a:tr>
              <a:tr h="450963">
                <a:tc rowSpan="2">
                  <a:txBody>
                    <a:bodyPr/>
                    <a:lstStyle/>
                    <a:p>
                      <a:pPr algn="l"/>
                      <a:r>
                        <a:rPr lang="en-US" dirty="0" err="1" smtClean="0"/>
                        <a:t>IndianRunner</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weight: </a:t>
                      </a:r>
                      <a:r>
                        <a:rPr lang="en-US" dirty="0" err="1" smtClean="0"/>
                        <a:t>int</a:t>
                      </a:r>
                      <a:endParaRPr lang="en-US" dirty="0"/>
                    </a:p>
                  </a:txBody>
                  <a:tcPr/>
                </a:tc>
              </a:tr>
              <a:tr h="450963">
                <a:tc rowSpan="3">
                  <a:txBody>
                    <a:bodyPr/>
                    <a:lstStyle/>
                    <a:p>
                      <a:r>
                        <a:rPr lang="en-US" dirty="0" smtClean="0"/>
                        <a:t>Person</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age: </a:t>
                      </a:r>
                      <a:r>
                        <a:rPr lang="en-US" dirty="0" err="1" smtClean="0"/>
                        <a:t>int</a:t>
                      </a:r>
                      <a:endParaRPr lang="en-US" dirty="0"/>
                    </a:p>
                  </a:txBody>
                  <a:tcPr/>
                </a:tc>
              </a:tr>
              <a:tr h="450963">
                <a:tc vMerge="1">
                  <a:txBody>
                    <a:bodyPr/>
                    <a:lstStyle/>
                    <a:p>
                      <a:endParaRPr lang="en-US" dirty="0"/>
                    </a:p>
                  </a:txBody>
                  <a:tcPr/>
                </a:tc>
                <a:tc>
                  <a:txBody>
                    <a:bodyPr/>
                    <a:lstStyle/>
                    <a:p>
                      <a:r>
                        <a:rPr lang="en-US" dirty="0" err="1" smtClean="0"/>
                        <a:t>ssn</a:t>
                      </a:r>
                      <a:r>
                        <a:rPr lang="en-US" dirty="0" smtClean="0"/>
                        <a:t>: string</a:t>
                      </a:r>
                      <a:endParaRPr lang="en-US" dirty="0"/>
                    </a:p>
                  </a:txBody>
                  <a:tcPr/>
                </a:tc>
              </a:tr>
            </a:tbl>
          </a:graphicData>
        </a:graphic>
      </p:graphicFrame>
      <p:cxnSp>
        <p:nvCxnSpPr>
          <p:cNvPr id="7" name="Straight Arrow Connector 6"/>
          <p:cNvCxnSpPr/>
          <p:nvPr/>
        </p:nvCxnSpPr>
        <p:spPr>
          <a:xfrm flipH="1" flipV="1">
            <a:off x="4135238" y="2491029"/>
            <a:ext cx="1104368" cy="49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2067677"/>
            <a:ext cx="171790" cy="877382"/>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2638282"/>
            <a:ext cx="1104368" cy="552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994144"/>
            <a:ext cx="171790" cy="3926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2638282"/>
            <a:ext cx="1104368" cy="100009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3870355"/>
            <a:ext cx="171790" cy="392674"/>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3251837"/>
            <a:ext cx="1104368" cy="49084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3810170"/>
            <a:ext cx="1104368" cy="23928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3" y="5319513"/>
            <a:ext cx="6394937"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a:t>
            </a:r>
            <a:r>
              <a:rPr lang="en-US" dirty="0" smtClean="0"/>
              <a:t>type</a:t>
            </a:r>
          </a:p>
          <a:p>
            <a:pPr lvl="2"/>
            <a:r>
              <a:rPr lang="en-US" dirty="0" smtClean="0"/>
              <a:t>T </a:t>
            </a:r>
            <a:r>
              <a:rPr lang="en-US" dirty="0" err="1" smtClean="0"/>
              <a:t>vs</a:t>
            </a:r>
            <a:r>
              <a:rPr lang="en-US" dirty="0" smtClean="0"/>
              <a:t> *T</a:t>
            </a:r>
            <a:endParaRPr lang="en-US" dirty="0" smtClean="0"/>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2" y="6245980"/>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828391"/>
            <a:ext cx="1276156"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828391"/>
            <a:ext cx="1071972"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2497568"/>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2123984"/>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2408199"/>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3" y="1936849"/>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59" y="2544713"/>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8" y="2638281"/>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2" y="2357578"/>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0" y="1417638"/>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417638"/>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3" y="341136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3" y="3933092"/>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3" y="4454824"/>
            <a:ext cx="147148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829750" y="2964904"/>
            <a:ext cx="871443" cy="390801"/>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394826" y="2407093"/>
            <a:ext cx="864178"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539504" y="2395544"/>
            <a:ext cx="1292342"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267245" y="2574235"/>
            <a:ext cx="1385910"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287183" y="2367163"/>
            <a:ext cx="1573045"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392143" y="2542906"/>
            <a:ext cx="1814074" cy="237909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257579" y="3203053"/>
            <a:ext cx="2288491" cy="584383"/>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2216462"/>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T = Person</a:t>
                      </a:r>
                      <a:endParaRPr lang="en-US" dirty="0"/>
                    </a:p>
                  </a:txBody>
                  <a:tcPr/>
                </a:tc>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bl>
          </a:graphicData>
        </a:graphic>
      </p:graphicFrame>
      <p:sp>
        <p:nvSpPr>
          <p:cNvPr id="5" name="TextBox 4"/>
          <p:cNvSpPr txBox="1"/>
          <p:nvPr/>
        </p:nvSpPr>
        <p:spPr>
          <a:xfrm>
            <a:off x="3882674" y="1625918"/>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0" y="4252473"/>
          <a:ext cx="3770069" cy="1112520"/>
        </p:xfrm>
        <a:graphic>
          <a:graphicData uri="http://schemas.openxmlformats.org/drawingml/2006/table">
            <a:tbl>
              <a:tblPr firstRow="1" bandRow="1">
                <a:tableStyleId>{5C22544A-7EE6-4342-B048-85BDC9FD1C3A}</a:tableStyleId>
              </a:tblPr>
              <a:tblGrid>
                <a:gridCol w="3770069"/>
              </a:tblGrid>
              <a:tr h="370840">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trike="sngStrike" dirty="0" err="1" smtClean="0"/>
                        <a:t>func</a:t>
                      </a:r>
                      <a:r>
                        <a:rPr lang="en-US" strike="sngStrike" dirty="0" smtClean="0"/>
                        <a:t> (p *Person) </a:t>
                      </a:r>
                      <a:r>
                        <a:rPr lang="en-US" strike="sngStrike" dirty="0" err="1" smtClean="0"/>
                        <a:t>SetName</a:t>
                      </a:r>
                      <a:r>
                        <a:rPr lang="en-US" strike="sngStrike" dirty="0" smtClean="0"/>
                        <a:t>(n string)</a:t>
                      </a:r>
                    </a:p>
                  </a:txBody>
                  <a:tcPr/>
                </a:tc>
              </a:tr>
            </a:tbl>
          </a:graphicData>
        </a:graphic>
      </p:graphicFrame>
      <p:sp>
        <p:nvSpPr>
          <p:cNvPr id="7" name="TextBox 6"/>
          <p:cNvSpPr txBox="1"/>
          <p:nvPr/>
        </p:nvSpPr>
        <p:spPr>
          <a:xfrm>
            <a:off x="3683329" y="3661929"/>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8" y="4252473"/>
          <a:ext cx="3637391" cy="1112520"/>
        </p:xfrm>
        <a:graphic>
          <a:graphicData uri="http://schemas.openxmlformats.org/drawingml/2006/table">
            <a:tbl>
              <a:tblPr firstRow="1" bandRow="1">
                <a:tableStyleId>{5C22544A-7EE6-4342-B048-85BDC9FD1C3A}</a:tableStyleId>
              </a:tblPr>
              <a:tblGrid>
                <a:gridCol w="3637391"/>
              </a:tblGrid>
              <a:tr h="370840">
                <a:tc>
                  <a:txBody>
                    <a:bodyPr/>
                    <a:lstStyle/>
                    <a:p>
                      <a:r>
                        <a:rPr lang="en-US" dirty="0" smtClean="0"/>
                        <a:t>*T = *Person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Name() string</a:t>
                      </a:r>
                    </a:p>
                  </a:txBody>
                  <a:tcPr/>
                </a:tc>
              </a:tr>
            </a:tbl>
          </a:graphicData>
        </a:graphic>
      </p:graphicFrame>
      <p:sp>
        <p:nvSpPr>
          <p:cNvPr id="9" name="TextBox 8"/>
          <p:cNvSpPr txBox="1"/>
          <p:nvPr/>
        </p:nvSpPr>
        <p:spPr>
          <a:xfrm>
            <a:off x="5076661" y="5724459"/>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0" y="5725658"/>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4" y="6466260"/>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28287</TotalTime>
  <Words>11276</Words>
  <Application>Microsoft Macintosh PowerPoint</Application>
  <PresentationFormat>On-screen Show (4:3)</PresentationFormat>
  <Paragraphs>2775</Paragraphs>
  <Slides>349</Slides>
  <Notes>1</Notes>
  <HiddenSlides>0</HiddenSlides>
  <MMClips>0</MMClips>
  <ScaleCrop>false</ScaleCrop>
  <HeadingPairs>
    <vt:vector size="4" baseType="variant">
      <vt:variant>
        <vt:lpstr>Theme</vt:lpstr>
      </vt:variant>
      <vt:variant>
        <vt:i4>1</vt:i4>
      </vt:variant>
      <vt:variant>
        <vt:lpstr>Slide Titles</vt:lpstr>
      </vt:variant>
      <vt:variant>
        <vt:i4>349</vt:i4>
      </vt:variant>
    </vt:vector>
  </HeadingPairs>
  <TitlesOfParts>
    <vt:vector size="350"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1738</cp:revision>
  <dcterms:created xsi:type="dcterms:W3CDTF">2016-08-19T13:44:54Z</dcterms:created>
  <dcterms:modified xsi:type="dcterms:W3CDTF">2017-04-12T16:55:26Z</dcterms:modified>
</cp:coreProperties>
</file>